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60" r:id="rId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419"/>
    <a:srgbClr val="DE5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46" autoAdjust="0"/>
    <p:restoredTop sz="94610"/>
  </p:normalViewPr>
  <p:slideViewPr>
    <p:cSldViewPr snapToGrid="0" snapToObjects="1">
      <p:cViewPr varScale="1">
        <p:scale>
          <a:sx n="101" d="100"/>
          <a:sy n="101" d="100"/>
        </p:scale>
        <p:origin x="114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546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B7B7B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B7B7B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g"/><Relationship Id="rId7" Type="http://schemas.openxmlformats.org/officeDocument/2006/relationships/image" Target="../media/image19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1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emf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emf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19" Type="http://schemas.openxmlformats.org/officeDocument/2006/relationships/image" Target="../media/image40.emf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1430" y="-27915"/>
            <a:ext cx="4754880" cy="6858000"/>
          </a:xfrm>
          <a:prstGeom prst="rect">
            <a:avLst/>
          </a:prstGeom>
          <a:solidFill>
            <a:srgbClr val="F26419"/>
          </a:solidFill>
          <a:ln w="12700">
            <a:solidFill>
              <a:srgbClr val="F26419">
                <a:alpha val="0"/>
              </a:srgbClr>
            </a:solidFill>
            <a:prstDash val="solid"/>
          </a:ln>
        </p:spPr>
      </p:sp>
      <p:pic>
        <p:nvPicPr>
          <p:cNvPr id="3" name="Image 0" descr="/mnt/data/scom_web_assets/ENERGO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4908" y="-12726"/>
            <a:ext cx="7076045" cy="3980276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49808" y="2240280"/>
            <a:ext cx="1051560" cy="91440"/>
          </a:xfrm>
          <a:prstGeom prst="rect">
            <a:avLst/>
          </a:prstGeom>
          <a:solidFill>
            <a:srgbClr val="F26419"/>
          </a:solidFill>
          <a:ln w="12700">
            <a:solidFill>
              <a:srgbClr val="F26419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25779" y="682388"/>
            <a:ext cx="4297680" cy="19221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bg1"/>
                </a:solidFill>
              </a:rPr>
              <a:t>Stavíme. Od projektu po kolaudaci.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525779" y="2704818"/>
            <a:ext cx="3931920" cy="6075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chemeClr val="bg1"/>
                </a:solidFill>
                <a:latin typeface="+mj-lt"/>
              </a:rPr>
              <a:t>Kvalita služeb na prvním místě.</a:t>
            </a:r>
          </a:p>
        </p:txBody>
      </p:sp>
      <p:sp>
        <p:nvSpPr>
          <p:cNvPr id="10" name="Shape 7"/>
          <p:cNvSpPr/>
          <p:nvPr/>
        </p:nvSpPr>
        <p:spPr>
          <a:xfrm>
            <a:off x="525779" y="3435256"/>
            <a:ext cx="3246120" cy="18288"/>
          </a:xfrm>
          <a:prstGeom prst="rect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25779" y="3709513"/>
            <a:ext cx="411480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600" b="1" i="1" dirty="0">
                <a:solidFill>
                  <a:schemeClr val="bg1"/>
                </a:solidFill>
              </a:rPr>
              <a:t>stavební a technologická realizace</a:t>
            </a:r>
          </a:p>
          <a:p>
            <a:pPr marL="0" indent="0">
              <a:buNone/>
            </a:pPr>
            <a:r>
              <a:rPr lang="en-US" sz="1600" b="1" i="1" dirty="0">
                <a:solidFill>
                  <a:schemeClr val="bg1"/>
                </a:solidFill>
              </a:rPr>
              <a:t>pro investory, developery a správce nemovitostí</a:t>
            </a:r>
            <a:endParaRPr lang="en-US" sz="1400" b="1" i="1" dirty="0">
              <a:solidFill>
                <a:schemeClr val="bg1"/>
              </a:solidFill>
            </a:endParaRPr>
          </a:p>
        </p:txBody>
      </p:sp>
      <p:sp>
        <p:nvSpPr>
          <p:cNvPr id="13" name="Text 10"/>
          <p:cNvSpPr/>
          <p:nvPr/>
        </p:nvSpPr>
        <p:spPr>
          <a:xfrm>
            <a:off x="525779" y="5395953"/>
            <a:ext cx="1741171" cy="5577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s-CZ" sz="1200" b="1" dirty="0">
                <a:solidFill>
                  <a:schemeClr val="bg1"/>
                </a:solidFill>
              </a:rPr>
              <a:t>Na českém trhu od roku 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4" name="Text 11"/>
          <p:cNvSpPr/>
          <p:nvPr/>
        </p:nvSpPr>
        <p:spPr>
          <a:xfrm>
            <a:off x="2389929" y="5391231"/>
            <a:ext cx="569380" cy="5244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</a:rPr>
              <a:t>2009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B7B7B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</a:t>
            </a:fld>
            <a:endParaRPr lang="en-US"/>
          </a:p>
        </p:txBody>
      </p:sp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B1096D1C-6487-2B1F-2E7D-22DEE5AEE7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57229" y="4284787"/>
            <a:ext cx="6256272" cy="205554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F26419"/>
          </a:solidFill>
          <a:ln w="12700">
            <a:solidFill>
              <a:srgbClr val="F2641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509760" y="256032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cs-CZ" sz="1050" i="1" dirty="0">
                <a:solidFill>
                  <a:schemeClr val="bg1">
                    <a:lumMod val="50000"/>
                  </a:schemeClr>
                </a:solidFill>
              </a:rPr>
              <a:t>O NÁS</a:t>
            </a:r>
            <a:endParaRPr lang="en-US" sz="105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533400" y="441917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chemeClr val="bg1">
                    <a:lumMod val="50000"/>
                  </a:schemeClr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 nás</a:t>
            </a:r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207117" y="920539"/>
            <a:ext cx="1583976" cy="45719"/>
          </a:xfrm>
          <a:prstGeom prst="rect">
            <a:avLst/>
          </a:prstGeom>
          <a:solidFill>
            <a:srgbClr val="F26419"/>
          </a:solidFill>
          <a:ln w="12700">
            <a:solidFill>
              <a:srgbClr val="F26419">
                <a:alpha val="0"/>
              </a:srgbClr>
            </a:solidFill>
            <a:prstDash val="solid"/>
          </a:ln>
        </p:spPr>
      </p:sp>
      <p:pic>
        <p:nvPicPr>
          <p:cNvPr id="7" name="Image 0" descr="/mnt/data/scom_web_assets/ENERGO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2220" y="145519"/>
            <a:ext cx="5125212" cy="288293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73480" y="1668322"/>
            <a:ext cx="4572000" cy="7498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335279" y="4402608"/>
            <a:ext cx="4572000" cy="18288"/>
          </a:xfrm>
          <a:prstGeom prst="rect">
            <a:avLst/>
          </a:prstGeom>
          <a:noFill/>
          <a:ln w="12700">
            <a:solidFill>
              <a:srgbClr val="E2E2E2"/>
            </a:solidFill>
            <a:prstDash val="solid"/>
          </a:ln>
          <a:effectLst>
            <a:outerShdw blurRad="50800" dist="50800" dir="5400000" algn="ctr" rotWithShape="0">
              <a:schemeClr val="bg1"/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328053" y="4472654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Profesní způsobilost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335279" y="4898737"/>
            <a:ext cx="4206240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ISO 9001, ISO 14001 a ISO 10006 doplňují důraz na kvalitu, ekologický přístup a řízení projektů.</a:t>
            </a:r>
            <a:endParaRPr lang="en-US" sz="1400" dirty="0"/>
          </a:p>
        </p:txBody>
      </p:sp>
      <p:pic>
        <p:nvPicPr>
          <p:cNvPr id="13" name="Image 1" descr="/mnt/data/scom_web_assets/ISO-90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2220" y="4402514"/>
            <a:ext cx="992446" cy="992446"/>
          </a:xfrm>
          <a:prstGeom prst="rect">
            <a:avLst/>
          </a:prstGeom>
        </p:spPr>
      </p:pic>
      <p:pic>
        <p:nvPicPr>
          <p:cNvPr id="14" name="Image 2" descr="/mnt/data/scom_web_assets/ISO-140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3373" y="4411752"/>
            <a:ext cx="996983" cy="902247"/>
          </a:xfrm>
          <a:prstGeom prst="rect">
            <a:avLst/>
          </a:prstGeom>
        </p:spPr>
      </p:pic>
      <p:pic>
        <p:nvPicPr>
          <p:cNvPr id="15" name="Image 3" descr="/mnt/data/scom_web_assets/ISO-10006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3513" y="4411751"/>
            <a:ext cx="996983" cy="996983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8628495" y="4268183"/>
            <a:ext cx="3030105" cy="1085185"/>
          </a:xfrm>
          <a:prstGeom prst="rect">
            <a:avLst/>
          </a:prstGeom>
          <a:solidFill>
            <a:srgbClr val="FFF1E7"/>
          </a:solidFill>
          <a:ln w="12700">
            <a:solidFill>
              <a:srgbClr val="FFF1E7">
                <a:alpha val="0"/>
              </a:srgbClr>
            </a:solidFill>
            <a:prstDash val="solid"/>
          </a:ln>
        </p:spPr>
      </p:sp>
      <p:sp>
        <p:nvSpPr>
          <p:cNvPr id="17" name="Text 11"/>
          <p:cNvSpPr/>
          <p:nvPr/>
        </p:nvSpPr>
        <p:spPr>
          <a:xfrm>
            <a:off x="8650212" y="4422681"/>
            <a:ext cx="2971800" cy="6724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Praha • ČR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Text 12"/>
          <p:cNvSpPr/>
          <p:nvPr/>
        </p:nvSpPr>
        <p:spPr>
          <a:xfrm>
            <a:off x="8796528" y="4970086"/>
            <a:ext cx="2679192" cy="34257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realizace primárně pro veřejné, bytové a komerční objekty</a:t>
            </a:r>
          </a:p>
        </p:txBody>
      </p:sp>
      <p:sp>
        <p:nvSpPr>
          <p:cNvPr id="19" name="Shape 13"/>
          <p:cNvSpPr/>
          <p:nvPr/>
        </p:nvSpPr>
        <p:spPr>
          <a:xfrm>
            <a:off x="502920" y="6446520"/>
            <a:ext cx="11155680" cy="9144"/>
          </a:xfrm>
          <a:prstGeom prst="rect">
            <a:avLst/>
          </a:prstGeom>
          <a:noFill/>
          <a:ln w="6350">
            <a:solidFill>
              <a:srgbClr val="E5E5E5"/>
            </a:solidFill>
            <a:prstDash val="solid"/>
          </a:ln>
        </p:spPr>
      </p:sp>
      <p:sp>
        <p:nvSpPr>
          <p:cNvPr id="20" name="Text 14"/>
          <p:cNvSpPr/>
          <p:nvPr/>
        </p:nvSpPr>
        <p:spPr>
          <a:xfrm>
            <a:off x="502920" y="653796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A9A9A"/>
                </a:solidFill>
              </a:rPr>
              <a:t>www.scomenergo.cz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B7B7B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2</a:t>
            </a:fld>
            <a:endParaRPr lang="en-US"/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27A2E925-9106-F2B2-D669-77A91F514F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769700"/>
            <a:ext cx="12191695" cy="1085185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72B0C274-9CB4-B459-0954-71770D6353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78762" y="441917"/>
            <a:ext cx="2024533" cy="667509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B9974D1E-9A6F-9344-F472-AC406B67E9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920" y="1002107"/>
            <a:ext cx="1597290" cy="45719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00086F62-4EDB-5595-C520-70535B7449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5200" y="5896425"/>
            <a:ext cx="6736664" cy="646232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69A2B25A-AA76-FD6A-B85A-F98B90E1F1B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88920" y="5904861"/>
            <a:ext cx="6852498" cy="652329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0B9EC9BE-CC3F-41ED-C877-8DF239FB670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74231" y="5848408"/>
            <a:ext cx="1201016" cy="829128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9951AB8F-A925-9601-8A70-11A31FAFEF5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94679" y="5632324"/>
            <a:ext cx="5986791" cy="1121761"/>
          </a:xfrm>
          <a:prstGeom prst="rect">
            <a:avLst/>
          </a:prstGeom>
        </p:spPr>
      </p:pic>
      <p:sp>
        <p:nvSpPr>
          <p:cNvPr id="30" name="TextovéPole 29">
            <a:extLst>
              <a:ext uri="{FF2B5EF4-FFF2-40B4-BE49-F238E27FC236}">
                <a16:creationId xmlns:a16="http://schemas.microsoft.com/office/drawing/2014/main" id="{B2BCE233-EB00-0B37-F463-DCF848562C10}"/>
              </a:ext>
            </a:extLst>
          </p:cNvPr>
          <p:cNvSpPr txBox="1"/>
          <p:nvPr/>
        </p:nvSpPr>
        <p:spPr>
          <a:xfrm>
            <a:off x="5745480" y="2613648"/>
            <a:ext cx="512521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Pomáháme investorům, developerům a správcům nemovitostí s výstavbou, rekonstrukcemi, opravami a údržbou objektů. </a:t>
            </a:r>
          </a:p>
          <a:p>
            <a:endParaRPr lang="cs-CZ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Naší výhodou je schopnost propojit stavební řemesla, technické profese a koordinaci celé realizace pod jedním vedením</a:t>
            </a: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9311469B-1E3D-12E1-EF5C-E40DE2A9BAB5}"/>
              </a:ext>
            </a:extLst>
          </p:cNvPr>
          <p:cNvSpPr txBox="1"/>
          <p:nvPr/>
        </p:nvSpPr>
        <p:spPr>
          <a:xfrm>
            <a:off x="207117" y="1279532"/>
            <a:ext cx="493453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Společnost S com ENERGO vznikla v roce 2009 jako samostatná firma zaměřená na stavební a technické služby.</a:t>
            </a:r>
          </a:p>
          <a:p>
            <a:endParaRPr lang="cs-CZ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 Od svého vzniku realizuje zakázky pro soukromý i veřejný sektor – od menších oprav a technických zásahů až po rozsáhlejší rekonstrukce a stavební realizace.</a:t>
            </a:r>
          </a:p>
          <a:p>
            <a:endParaRPr lang="cs-CZ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Služby poskytujeme veřejnému i soukromému sektoru, dále i investorům, developerům a správcům nemovitostí. Pomáháme při výstavbě, rekonstrukcích, opravách, údržbě i dlouhodobé správě objektů. Důraz klademe na spolehlivou koordinaci prací, praktické technické řešení a schopnost přizpůsobit realizaci konkrétním potřebám projektu i zadavatele.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F26419"/>
          </a:solidFill>
          <a:ln w="12700">
            <a:solidFill>
              <a:srgbClr val="F2641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509760" y="256032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cs-CZ" sz="1000" i="1" dirty="0">
                <a:solidFill>
                  <a:schemeClr val="bg1">
                    <a:lumMod val="50000"/>
                  </a:schemeClr>
                </a:solidFill>
                <a:latin typeface="Aptos" pitchFamily="34" charset="0"/>
              </a:rPr>
              <a:t>TYPOLOGIE PROJEKTŮ</a:t>
            </a:r>
            <a:endParaRPr lang="en-US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186508" y="606194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chemeClr val="bg1">
                    <a:lumMod val="50000"/>
                  </a:schemeClr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Typologie projektů</a:t>
            </a:r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Image 0" descr="/mnt/data/scom_web_assets/ENERGO-4.jpg"/>
          <p:cNvPicPr>
            <a:picLocks noChangeAspect="1"/>
          </p:cNvPicPr>
          <p:nvPr/>
        </p:nvPicPr>
        <p:blipFill>
          <a:blip r:embed="rId3"/>
          <a:srcRect t="1321" b="1321"/>
          <a:stretch/>
        </p:blipFill>
        <p:spPr>
          <a:xfrm>
            <a:off x="6288528" y="2114292"/>
            <a:ext cx="5881702" cy="338328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 rot="2700000">
            <a:off x="491232" y="2683426"/>
            <a:ext cx="100584" cy="100584"/>
          </a:xfrm>
          <a:prstGeom prst="rect">
            <a:avLst/>
          </a:prstGeom>
          <a:solidFill>
            <a:srgbClr val="F26419"/>
          </a:solidFill>
          <a:ln w="12700">
            <a:solidFill>
              <a:srgbClr val="F26419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2232" y="2587208"/>
            <a:ext cx="259789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objekty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občanské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vybavenosti</a:t>
            </a:r>
          </a:p>
        </p:txBody>
      </p:sp>
      <p:sp>
        <p:nvSpPr>
          <p:cNvPr id="11" name="Shape 8"/>
          <p:cNvSpPr/>
          <p:nvPr/>
        </p:nvSpPr>
        <p:spPr>
          <a:xfrm rot="2700000">
            <a:off x="491232" y="3335892"/>
            <a:ext cx="100584" cy="100584"/>
          </a:xfrm>
          <a:prstGeom prst="rect">
            <a:avLst/>
          </a:prstGeom>
          <a:solidFill>
            <a:srgbClr val="F26419"/>
          </a:solidFill>
          <a:ln w="12700">
            <a:solidFill>
              <a:srgbClr val="F26419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12232" y="3208010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dirty="0">
                <a:solidFill>
                  <a:srgbClr val="6F6F6F"/>
                </a:solidFill>
              </a:rPr>
              <a:t>průmyslové objekty a výrobní haly</a:t>
            </a:r>
            <a:endParaRPr lang="en-US" sz="1260" dirty="0"/>
          </a:p>
        </p:txBody>
      </p:sp>
      <p:sp>
        <p:nvSpPr>
          <p:cNvPr id="13" name="Shape 10"/>
          <p:cNvSpPr/>
          <p:nvPr/>
        </p:nvSpPr>
        <p:spPr>
          <a:xfrm rot="2700000">
            <a:off x="470141" y="4005071"/>
            <a:ext cx="100584" cy="100584"/>
          </a:xfrm>
          <a:prstGeom prst="rect">
            <a:avLst/>
          </a:prstGeom>
          <a:solidFill>
            <a:srgbClr val="F26419"/>
          </a:solidFill>
          <a:ln w="12700">
            <a:solidFill>
              <a:srgbClr val="F26419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12232" y="3922776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dirty="0">
                <a:solidFill>
                  <a:srgbClr val="6F6F6F"/>
                </a:solidFill>
              </a:rPr>
              <a:t>komunikace a veřejné prostory</a:t>
            </a:r>
            <a:endParaRPr lang="en-US" sz="1260" dirty="0"/>
          </a:p>
        </p:txBody>
      </p:sp>
      <p:sp>
        <p:nvSpPr>
          <p:cNvPr id="15" name="Shape 12"/>
          <p:cNvSpPr/>
          <p:nvPr/>
        </p:nvSpPr>
        <p:spPr>
          <a:xfrm rot="2700000">
            <a:off x="491232" y="4643785"/>
            <a:ext cx="100584" cy="100584"/>
          </a:xfrm>
          <a:prstGeom prst="rect">
            <a:avLst/>
          </a:prstGeom>
          <a:solidFill>
            <a:srgbClr val="F26419"/>
          </a:solidFill>
          <a:ln w="12700">
            <a:solidFill>
              <a:srgbClr val="F26419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90116" y="4587130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dirty="0">
                <a:solidFill>
                  <a:srgbClr val="6F6F6F"/>
                </a:solidFill>
              </a:rPr>
              <a:t>rodinné domy a bytové jednotky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 rot="2700000">
            <a:off x="3520440" y="2688336"/>
            <a:ext cx="100584" cy="100584"/>
          </a:xfrm>
          <a:prstGeom prst="rect">
            <a:avLst/>
          </a:prstGeom>
          <a:solidFill>
            <a:srgbClr val="F26419"/>
          </a:solidFill>
          <a:ln w="12700">
            <a:solidFill>
              <a:srgbClr val="F26419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776472" y="2606040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dirty="0">
                <a:solidFill>
                  <a:srgbClr val="6F6F6F"/>
                </a:solidFill>
              </a:rPr>
              <a:t>administrativní budovy</a:t>
            </a:r>
            <a:endParaRPr lang="en-US" sz="1260" dirty="0"/>
          </a:p>
        </p:txBody>
      </p:sp>
      <p:sp>
        <p:nvSpPr>
          <p:cNvPr id="19" name="Shape 16"/>
          <p:cNvSpPr/>
          <p:nvPr/>
        </p:nvSpPr>
        <p:spPr>
          <a:xfrm rot="2700000">
            <a:off x="3520440" y="3346704"/>
            <a:ext cx="100584" cy="100584"/>
          </a:xfrm>
          <a:prstGeom prst="rect">
            <a:avLst/>
          </a:prstGeom>
          <a:solidFill>
            <a:srgbClr val="F26419"/>
          </a:solidFill>
          <a:ln w="12700">
            <a:solidFill>
              <a:srgbClr val="F26419">
                <a:alpha val="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3776472" y="3264408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260" dirty="0">
                <a:solidFill>
                  <a:srgbClr val="6F6F6F"/>
                </a:solidFill>
              </a:rPr>
              <a:t>revitalizace parků a obvodových plášťů</a:t>
            </a:r>
            <a:endParaRPr lang="en-US" sz="1260" dirty="0"/>
          </a:p>
        </p:txBody>
      </p:sp>
      <p:sp>
        <p:nvSpPr>
          <p:cNvPr id="21" name="Shape 18"/>
          <p:cNvSpPr/>
          <p:nvPr/>
        </p:nvSpPr>
        <p:spPr>
          <a:xfrm rot="2700000">
            <a:off x="3520440" y="4005072"/>
            <a:ext cx="100584" cy="100584"/>
          </a:xfrm>
          <a:prstGeom prst="rect">
            <a:avLst/>
          </a:prstGeom>
          <a:solidFill>
            <a:srgbClr val="F26419"/>
          </a:solidFill>
          <a:ln w="12700">
            <a:solidFill>
              <a:srgbClr val="F26419">
                <a:alpha val="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3776472" y="3922776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60" dirty="0">
                <a:solidFill>
                  <a:srgbClr val="6F6F6F"/>
                </a:solidFill>
              </a:rPr>
              <a:t>projektová a inženýrská činnost</a:t>
            </a:r>
            <a:endParaRPr lang="en-US" sz="1260" dirty="0"/>
          </a:p>
        </p:txBody>
      </p:sp>
      <p:sp>
        <p:nvSpPr>
          <p:cNvPr id="23" name="Shape 20"/>
          <p:cNvSpPr/>
          <p:nvPr/>
        </p:nvSpPr>
        <p:spPr>
          <a:xfrm rot="2700000">
            <a:off x="3520440" y="4663440"/>
            <a:ext cx="100584" cy="100584"/>
          </a:xfrm>
          <a:prstGeom prst="rect">
            <a:avLst/>
          </a:prstGeom>
          <a:solidFill>
            <a:srgbClr val="F26419"/>
          </a:solidFill>
          <a:ln w="12700">
            <a:solidFill>
              <a:srgbClr val="F26419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3776472" y="4581144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260" dirty="0">
                <a:solidFill>
                  <a:srgbClr val="6F6F6F"/>
                </a:solidFill>
              </a:rPr>
              <a:t>stavební, technický a autorský dozor</a:t>
            </a:r>
            <a:endParaRPr lang="en-US" sz="1260" dirty="0"/>
          </a:p>
        </p:txBody>
      </p:sp>
      <p:sp>
        <p:nvSpPr>
          <p:cNvPr id="28" name="Shape 25"/>
          <p:cNvSpPr/>
          <p:nvPr/>
        </p:nvSpPr>
        <p:spPr>
          <a:xfrm>
            <a:off x="502920" y="6446520"/>
            <a:ext cx="11155680" cy="9144"/>
          </a:xfrm>
          <a:prstGeom prst="rect">
            <a:avLst/>
          </a:prstGeom>
          <a:noFill/>
          <a:ln w="6350">
            <a:solidFill>
              <a:srgbClr val="E5E5E5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502920" y="653796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9A9A9A"/>
                </a:solidFill>
              </a:rPr>
              <a:t>www.scomenergo.cz</a:t>
            </a:r>
            <a:endParaRPr lang="en-US" sz="850" dirty="0"/>
          </a:p>
        </p:txBody>
      </p:sp>
      <p:sp>
        <p:nvSpPr>
          <p:cNvPr id="3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B7B7B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3</a:t>
            </a:fld>
            <a:endParaRPr lang="en-US"/>
          </a:p>
        </p:txBody>
      </p:sp>
      <p:pic>
        <p:nvPicPr>
          <p:cNvPr id="31" name="Obrázek 30">
            <a:extLst>
              <a:ext uri="{FF2B5EF4-FFF2-40B4-BE49-F238E27FC236}">
                <a16:creationId xmlns:a16="http://schemas.microsoft.com/office/drawing/2014/main" id="{9CCAB196-E11D-0958-05F6-091401474B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240" y="5760720"/>
            <a:ext cx="12192000" cy="1093865"/>
          </a:xfrm>
          <a:prstGeom prst="rect">
            <a:avLst/>
          </a:prstGeom>
        </p:spPr>
      </p:pic>
      <p:pic>
        <p:nvPicPr>
          <p:cNvPr id="32" name="Obrázek 31">
            <a:extLst>
              <a:ext uri="{FF2B5EF4-FFF2-40B4-BE49-F238E27FC236}">
                <a16:creationId xmlns:a16="http://schemas.microsoft.com/office/drawing/2014/main" id="{CC612ED7-F9AB-44BA-4347-39DAD186C9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0566" y="674898"/>
            <a:ext cx="1769251" cy="575841"/>
          </a:xfrm>
          <a:prstGeom prst="rect">
            <a:avLst/>
          </a:prstGeom>
        </p:spPr>
      </p:pic>
      <p:pic>
        <p:nvPicPr>
          <p:cNvPr id="33" name="Obrázek 32">
            <a:extLst>
              <a:ext uri="{FF2B5EF4-FFF2-40B4-BE49-F238E27FC236}">
                <a16:creationId xmlns:a16="http://schemas.microsoft.com/office/drawing/2014/main" id="{37CE7C64-0D1B-21A3-8C55-382C216971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507" y="1110181"/>
            <a:ext cx="3123620" cy="45719"/>
          </a:xfrm>
          <a:prstGeom prst="rect">
            <a:avLst/>
          </a:prstGeom>
        </p:spPr>
      </p:pic>
      <p:pic>
        <p:nvPicPr>
          <p:cNvPr id="34" name="Obrázek 33">
            <a:extLst>
              <a:ext uri="{FF2B5EF4-FFF2-40B4-BE49-F238E27FC236}">
                <a16:creationId xmlns:a16="http://schemas.microsoft.com/office/drawing/2014/main" id="{46F9C98B-7B53-C3A5-57CA-03E00E2C0D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470" y="1187998"/>
            <a:ext cx="3371137" cy="45719"/>
          </a:xfrm>
          <a:prstGeom prst="rect">
            <a:avLst/>
          </a:prstGeom>
        </p:spPr>
      </p:pic>
      <p:sp>
        <p:nvSpPr>
          <p:cNvPr id="38" name="TextovéPole 37">
            <a:extLst>
              <a:ext uri="{FF2B5EF4-FFF2-40B4-BE49-F238E27FC236}">
                <a16:creationId xmlns:a16="http://schemas.microsoft.com/office/drawing/2014/main" id="{B53B43DD-E965-4699-7008-AA6400D36C1A}"/>
              </a:ext>
            </a:extLst>
          </p:cNvPr>
          <p:cNvSpPr txBox="1"/>
          <p:nvPr/>
        </p:nvSpPr>
        <p:spPr>
          <a:xfrm>
            <a:off x="426470" y="1606611"/>
            <a:ext cx="614627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Naše přidaná </a:t>
            </a:r>
            <a:r>
              <a:rPr lang="cs-CZ" sz="1400" dirty="0">
                <a:solidFill>
                  <a:srgbClr val="F26419"/>
                </a:solidFill>
              </a:rPr>
              <a:t>hodnota</a:t>
            </a: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 není jen v provedení jednotlivých řemesel, ale v řízení </a:t>
            </a:r>
            <a:r>
              <a:rPr lang="cs-CZ" sz="1400" dirty="0">
                <a:solidFill>
                  <a:srgbClr val="F26419"/>
                </a:solidFill>
              </a:rPr>
              <a:t>celého</a:t>
            </a: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 stavebního</a:t>
            </a:r>
            <a:r>
              <a:rPr lang="cs-CZ" sz="1400" dirty="0">
                <a:solidFill>
                  <a:srgbClr val="F26419"/>
                </a:solidFill>
              </a:rPr>
              <a:t> procesu </a:t>
            </a: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— od projektu a</a:t>
            </a:r>
            <a:r>
              <a:rPr lang="cs-CZ" sz="1400" dirty="0">
                <a:solidFill>
                  <a:srgbClr val="F26419"/>
                </a:solidFill>
              </a:rPr>
              <a:t> povolení </a:t>
            </a:r>
            <a:r>
              <a:rPr lang="cs-CZ" sz="1400" dirty="0">
                <a:solidFill>
                  <a:schemeClr val="bg1">
                    <a:lumMod val="50000"/>
                  </a:schemeClr>
                </a:solidFill>
              </a:rPr>
              <a:t>přes realizaci až po předání a následnou údržbu objektu.</a:t>
            </a:r>
          </a:p>
        </p:txBody>
      </p:sp>
      <p:pic>
        <p:nvPicPr>
          <p:cNvPr id="39" name="Obrázek 38">
            <a:extLst>
              <a:ext uri="{FF2B5EF4-FFF2-40B4-BE49-F238E27FC236}">
                <a16:creationId xmlns:a16="http://schemas.microsoft.com/office/drawing/2014/main" id="{C8D2991A-1A44-16AE-3D60-9C6FA68256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2400" y="5934834"/>
            <a:ext cx="6736664" cy="646232"/>
          </a:xfrm>
          <a:prstGeom prst="rect">
            <a:avLst/>
          </a:prstGeom>
        </p:spPr>
      </p:pic>
      <p:pic>
        <p:nvPicPr>
          <p:cNvPr id="40" name="Obrázek 39">
            <a:extLst>
              <a:ext uri="{FF2B5EF4-FFF2-40B4-BE49-F238E27FC236}">
                <a16:creationId xmlns:a16="http://schemas.microsoft.com/office/drawing/2014/main" id="{18BDAB6A-D682-2316-787E-327D3F8B7D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72799" y="5939132"/>
            <a:ext cx="6846401" cy="652329"/>
          </a:xfrm>
          <a:prstGeom prst="rect">
            <a:avLst/>
          </a:prstGeom>
        </p:spPr>
      </p:pic>
      <p:pic>
        <p:nvPicPr>
          <p:cNvPr id="41" name="Obrázek 40">
            <a:extLst>
              <a:ext uri="{FF2B5EF4-FFF2-40B4-BE49-F238E27FC236}">
                <a16:creationId xmlns:a16="http://schemas.microsoft.com/office/drawing/2014/main" id="{546DE553-6AC9-1A3F-C31C-ED0A2599C3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85112" y="5662006"/>
            <a:ext cx="5986791" cy="1121761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E7AD277C-FC37-8E78-719B-33CA14AC9B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59763" y="5893088"/>
            <a:ext cx="1201016" cy="829128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1BA3ECF9-7245-EC66-B7F3-34E2EE66E3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45294" y="576072"/>
            <a:ext cx="4716232" cy="221154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1795" y="0"/>
            <a:ext cx="12191695" cy="109728"/>
          </a:xfrm>
          <a:prstGeom prst="rect">
            <a:avLst/>
          </a:prstGeom>
          <a:solidFill>
            <a:srgbClr val="F26419"/>
          </a:solidFill>
          <a:ln w="12700">
            <a:solidFill>
              <a:srgbClr val="F26419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56032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9509760" y="256032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cs-CZ" sz="1000" i="1" dirty="0">
                <a:solidFill>
                  <a:schemeClr val="bg1">
                    <a:lumMod val="50000"/>
                  </a:schemeClr>
                </a:solidFill>
              </a:rPr>
              <a:t>REFERENCE</a:t>
            </a:r>
            <a:endParaRPr lang="en-US" sz="1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413717" y="379196"/>
            <a:ext cx="2324241" cy="6169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chemeClr val="bg1">
                    <a:lumMod val="50000"/>
                  </a:schemeClr>
                </a:solidFill>
                <a:ea typeface="Aptos Display" pitchFamily="34" charset="-122"/>
                <a:cs typeface="Aptos Display" pitchFamily="34" charset="-120"/>
              </a:rPr>
              <a:t>Reference</a:t>
            </a:r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197936" y="889233"/>
            <a:ext cx="2101373" cy="45719"/>
          </a:xfrm>
          <a:prstGeom prst="rect">
            <a:avLst/>
          </a:prstGeom>
          <a:solidFill>
            <a:srgbClr val="F26419"/>
          </a:solidFill>
          <a:ln w="12700">
            <a:solidFill>
              <a:srgbClr val="F26419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5483" y="1281665"/>
            <a:ext cx="5120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Historické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úspěchy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</a:rPr>
              <a:t>společnosti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505482" y="1609165"/>
            <a:ext cx="6178121" cy="1143407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0" indent="0">
              <a:buNone/>
            </a:pPr>
            <a:r>
              <a:rPr lang="cs-CZ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roku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2009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společnost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realizovala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řadu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menších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rozsáhlejších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zakázek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veřejném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soukromém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sektoru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Její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výhodou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je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schopnost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přizpůsobit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řešení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konkrétním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potřebám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zadavatele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rozsahu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díla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technickým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požadavkům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jednotlivých</a:t>
            </a:r>
            <a:r>
              <a:rPr lang="en-US" sz="1400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dirty="0" err="1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projektů</a:t>
            </a:r>
            <a:r>
              <a:rPr lang="en-US" sz="1400" b="1" dirty="0">
                <a:solidFill>
                  <a:srgbClr val="6F6F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1400" b="1" dirty="0"/>
          </a:p>
        </p:txBody>
      </p:sp>
      <p:sp>
        <p:nvSpPr>
          <p:cNvPr id="12" name="Shape 8"/>
          <p:cNvSpPr/>
          <p:nvPr/>
        </p:nvSpPr>
        <p:spPr>
          <a:xfrm>
            <a:off x="0" y="5870448"/>
            <a:ext cx="12191695" cy="987552"/>
          </a:xfrm>
          <a:prstGeom prst="rect">
            <a:avLst/>
          </a:prstGeom>
          <a:solidFill>
            <a:srgbClr val="F26419"/>
          </a:solidFill>
          <a:ln w="12700">
            <a:solidFill>
              <a:srgbClr val="F26419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s-CZ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1052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B7B7B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4</a:t>
            </a:fld>
            <a:endParaRPr lang="en-US"/>
          </a:p>
        </p:txBody>
      </p:sp>
      <p:pic>
        <p:nvPicPr>
          <p:cNvPr id="1028" name="Picture 4" descr="Praha má 57 logotypů. Proč by její části měly být v jednotném ...">
            <a:extLst>
              <a:ext uri="{FF2B5EF4-FFF2-40B4-BE49-F238E27FC236}">
                <a16:creationId xmlns:a16="http://schemas.microsoft.com/office/drawing/2014/main" id="{049F8C37-97C9-8734-0D41-E837AA693C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847" y="783941"/>
            <a:ext cx="2997876" cy="1637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94DF4D9B-AA7D-EB9F-E665-D348E8EF7F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7238" y="3954981"/>
            <a:ext cx="1608482" cy="1491387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5DBA508D-EBBC-83E8-EC47-B8EC67CAA9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7769" y="2582856"/>
            <a:ext cx="2271748" cy="1569023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73B3F5D3-5138-EC65-ACFF-FAD8F1CD8B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47" y="4116038"/>
            <a:ext cx="3088471" cy="1440000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AB2C619B-A9C7-4C6B-EA31-3EA7112A64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7383" y="4006368"/>
            <a:ext cx="1394318" cy="1405937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D5A2F89C-4D27-5269-9C6D-920797B506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4783" y="2572573"/>
            <a:ext cx="1440000" cy="1440000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0A637609-4D0F-497C-55C5-6A554D8E6E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5847" y="2582856"/>
            <a:ext cx="1440000" cy="1440000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A7ECF22E-F3E9-0C79-42C8-BFCAF82A1A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76971" y="2752573"/>
            <a:ext cx="1260000" cy="1260000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65491061-F572-F6B0-8A8D-4428526DBA6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01846" y="4006368"/>
            <a:ext cx="1600000" cy="1440000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8719415C-27B2-95DB-E576-E8B906EBB6F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43250" y="3955838"/>
            <a:ext cx="2857500" cy="1600200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3913ED78-B64F-49E7-976A-9EBEBFCBDC8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71404" y="1065657"/>
            <a:ext cx="1200150" cy="1247775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0CC8975E-7483-CC97-F93D-B96678784B8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8303" y="3163538"/>
            <a:ext cx="2505075" cy="952500"/>
          </a:xfrm>
          <a:prstGeom prst="rect">
            <a:avLst/>
          </a:prstGeom>
        </p:spPr>
      </p:pic>
      <p:pic>
        <p:nvPicPr>
          <p:cNvPr id="30" name="Obrázek 29">
            <a:extLst>
              <a:ext uri="{FF2B5EF4-FFF2-40B4-BE49-F238E27FC236}">
                <a16:creationId xmlns:a16="http://schemas.microsoft.com/office/drawing/2014/main" id="{5D117C24-DC3B-255B-66A6-C0ADD5B964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44914" y="427742"/>
            <a:ext cx="1679723" cy="552422"/>
          </a:xfrm>
          <a:prstGeom prst="rect">
            <a:avLst/>
          </a:prstGeom>
        </p:spPr>
      </p:pic>
      <p:sp>
        <p:nvSpPr>
          <p:cNvPr id="31" name="Shape 4">
            <a:extLst>
              <a:ext uri="{FF2B5EF4-FFF2-40B4-BE49-F238E27FC236}">
                <a16:creationId xmlns:a16="http://schemas.microsoft.com/office/drawing/2014/main" id="{B0BB81B7-BC47-6FF8-CD5D-F2015433A690}"/>
              </a:ext>
            </a:extLst>
          </p:cNvPr>
          <p:cNvSpPr/>
          <p:nvPr/>
        </p:nvSpPr>
        <p:spPr>
          <a:xfrm>
            <a:off x="505483" y="980164"/>
            <a:ext cx="2110402" cy="45719"/>
          </a:xfrm>
          <a:prstGeom prst="rect">
            <a:avLst/>
          </a:prstGeom>
          <a:solidFill>
            <a:srgbClr val="F26419"/>
          </a:solidFill>
          <a:ln w="12700">
            <a:solidFill>
              <a:srgbClr val="F26419">
                <a:alpha val="0"/>
              </a:srgbClr>
            </a:solidFill>
            <a:prstDash val="solid"/>
          </a:ln>
        </p:spPr>
      </p:sp>
      <p:pic>
        <p:nvPicPr>
          <p:cNvPr id="32" name="Obrázek 31">
            <a:extLst>
              <a:ext uri="{FF2B5EF4-FFF2-40B4-BE49-F238E27FC236}">
                <a16:creationId xmlns:a16="http://schemas.microsoft.com/office/drawing/2014/main" id="{DD37B167-1535-F45A-E55A-55D4FA2626B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12943" y="5949164"/>
            <a:ext cx="1202163" cy="830120"/>
          </a:xfrm>
          <a:prstGeom prst="rect">
            <a:avLst/>
          </a:prstGeom>
        </p:spPr>
      </p:pic>
      <p:pic>
        <p:nvPicPr>
          <p:cNvPr id="49" name="Obrázek 48">
            <a:extLst>
              <a:ext uri="{FF2B5EF4-FFF2-40B4-BE49-F238E27FC236}">
                <a16:creationId xmlns:a16="http://schemas.microsoft.com/office/drawing/2014/main" id="{A80E15DE-D882-0996-4D12-5C89ED3F705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444109" y="5686578"/>
            <a:ext cx="5981700" cy="1123950"/>
          </a:xfrm>
          <a:prstGeom prst="rect">
            <a:avLst/>
          </a:prstGeom>
        </p:spPr>
      </p:pic>
      <p:pic>
        <p:nvPicPr>
          <p:cNvPr id="54" name="Obrázek 53">
            <a:extLst>
              <a:ext uri="{FF2B5EF4-FFF2-40B4-BE49-F238E27FC236}">
                <a16:creationId xmlns:a16="http://schemas.microsoft.com/office/drawing/2014/main" id="{4A660AF7-6034-0355-455D-48DD82FC4DF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2318" y="6023417"/>
            <a:ext cx="6738524" cy="643808"/>
          </a:xfrm>
          <a:prstGeom prst="rect">
            <a:avLst/>
          </a:prstGeom>
        </p:spPr>
      </p:pic>
      <p:pic>
        <p:nvPicPr>
          <p:cNvPr id="56" name="Obrázek 55">
            <a:extLst>
              <a:ext uri="{FF2B5EF4-FFF2-40B4-BE49-F238E27FC236}">
                <a16:creationId xmlns:a16="http://schemas.microsoft.com/office/drawing/2014/main" id="{3940F88F-264D-334F-731D-5EB7C285A54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376582" y="6029707"/>
            <a:ext cx="6850528" cy="65450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322</Words>
  <Application>Microsoft Office PowerPoint</Application>
  <PresentationFormat>Širokoúhlá obrazovka</PresentationFormat>
  <Paragraphs>46</Paragraphs>
  <Slides>4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S COM ENERGO s.r.o.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 COM ENERGO s.r.o. – firemní prezentace</dc:title>
  <dc:subject>S COM ENERGO s.r.o. presentation</dc:subject>
  <dc:creator>OpenAI</dc:creator>
  <cp:lastModifiedBy>Christopher Koch</cp:lastModifiedBy>
  <cp:revision>4</cp:revision>
  <dcterms:created xsi:type="dcterms:W3CDTF">2026-06-12T10:52:48Z</dcterms:created>
  <dcterms:modified xsi:type="dcterms:W3CDTF">2026-06-12T13:23:00Z</dcterms:modified>
</cp:coreProperties>
</file>